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7559675" cy="10691813"/>
  <p:notesSz cx="6886575" cy="100171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3"/>
    <p:restoredTop sz="94634"/>
  </p:normalViewPr>
  <p:slideViewPr>
    <p:cSldViewPr snapToGrid="0" snapToObjects="1">
      <p:cViewPr varScale="1">
        <p:scale>
          <a:sx n="72" d="100"/>
          <a:sy n="72" d="100"/>
        </p:scale>
        <p:origin x="30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4B40-9D4F-5044-8EB2-FD9B0755F02A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E1A7-C7F1-BE4D-8B8C-14996E1CD95B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4B40-9D4F-5044-8EB2-FD9B0755F02A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E1A7-C7F1-BE4D-8B8C-14996E1CD95B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4B40-9D4F-5044-8EB2-FD9B0755F02A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E1A7-C7F1-BE4D-8B8C-14996E1CD95B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4B40-9D4F-5044-8EB2-FD9B0755F02A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E1A7-C7F1-BE4D-8B8C-14996E1CD95B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4B40-9D4F-5044-8EB2-FD9B0755F02A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E1A7-C7F1-BE4D-8B8C-14996E1CD95B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4B40-9D4F-5044-8EB2-FD9B0755F02A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E1A7-C7F1-BE4D-8B8C-14996E1CD95B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4B40-9D4F-5044-8EB2-FD9B0755F02A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E1A7-C7F1-BE4D-8B8C-14996E1CD95B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4B40-9D4F-5044-8EB2-FD9B0755F02A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E1A7-C7F1-BE4D-8B8C-14996E1CD95B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4B40-9D4F-5044-8EB2-FD9B0755F02A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E1A7-C7F1-BE4D-8B8C-14996E1CD95B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4B40-9D4F-5044-8EB2-FD9B0755F02A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E1A7-C7F1-BE4D-8B8C-14996E1CD95B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4B40-9D4F-5044-8EB2-FD9B0755F02A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E1A7-C7F1-BE4D-8B8C-14996E1CD95B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44B40-9D4F-5044-8EB2-FD9B0755F02A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FE1A7-C7F1-BE4D-8B8C-14996E1CD95B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56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www.linkedin.com/in/margot-aquino-73a47265?lipi=urn:li:page:d_flagship3_profile_view_base_contact_details;%2BJgT4vctS36vEWWai5tfOQ%3D%3D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-2" y="-26735"/>
            <a:ext cx="7556210" cy="20913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" y="1973655"/>
            <a:ext cx="7559675" cy="688064"/>
          </a:xfrm>
          <a:prstGeom prst="rect">
            <a:avLst/>
          </a:prstGeom>
          <a:solidFill>
            <a:srgbClr val="2DA2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27681" y="240198"/>
            <a:ext cx="2478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gency FB" panose="020B0503020202020204" pitchFamily="34" charset="0"/>
                <a:ea typeface="Antonio" charset="0"/>
                <a:cs typeface="Antonio" charset="0"/>
              </a:rPr>
              <a:t>Margareth Aquino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478491" y="737550"/>
            <a:ext cx="449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gency FB" panose="020B0503020202020204" pitchFamily="34" charset="0"/>
                <a:ea typeface="Antonio" charset="0"/>
                <a:cs typeface="Antonio" charset="0"/>
              </a:rPr>
              <a:t>Administradora – CRA RN 06297 - ADM</a:t>
            </a:r>
          </a:p>
        </p:txBody>
      </p:sp>
      <p:sp>
        <p:nvSpPr>
          <p:cNvPr id="7" name="TextBox 203"/>
          <p:cNvSpPr txBox="1"/>
          <p:nvPr/>
        </p:nvSpPr>
        <p:spPr>
          <a:xfrm>
            <a:off x="3716606" y="2126591"/>
            <a:ext cx="1918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margotaquino514@gmail.com</a:t>
            </a:r>
          </a:p>
        </p:txBody>
      </p:sp>
      <p:sp>
        <p:nvSpPr>
          <p:cNvPr id="8" name="TextBox 204"/>
          <p:cNvSpPr txBox="1"/>
          <p:nvPr/>
        </p:nvSpPr>
        <p:spPr>
          <a:xfrm>
            <a:off x="665361" y="2194595"/>
            <a:ext cx="10944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84 996068684</a:t>
            </a:r>
          </a:p>
        </p:txBody>
      </p:sp>
      <p:sp>
        <p:nvSpPr>
          <p:cNvPr id="9" name="TextBox 205"/>
          <p:cNvSpPr txBox="1"/>
          <p:nvPr/>
        </p:nvSpPr>
        <p:spPr>
          <a:xfrm>
            <a:off x="5915785" y="2169236"/>
            <a:ext cx="1611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LinkedIn.com/</a:t>
            </a:r>
            <a:r>
              <a:rPr lang="pt-BR" sz="1000" u="sng" dirty="0">
                <a:solidFill>
                  <a:srgbClr val="4034B0"/>
                </a:solidFill>
                <a:latin typeface="-apple-syste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sz="1000" u="sng" dirty="0">
                <a:solidFill>
                  <a:schemeClr val="bg1"/>
                </a:solidFill>
                <a:latin typeface="-apple-syste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margot-aquino-73a47265</a:t>
            </a:r>
            <a:endParaRPr lang="en-GB" sz="10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206"/>
          <p:cNvSpPr txBox="1"/>
          <p:nvPr/>
        </p:nvSpPr>
        <p:spPr>
          <a:xfrm>
            <a:off x="1908427" y="2126591"/>
            <a:ext cx="1696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Rua</a:t>
            </a:r>
            <a:r>
              <a:rPr lang="en-GB" sz="10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Getúlio</a:t>
            </a:r>
            <a:r>
              <a:rPr lang="en-GB" sz="10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Vargas, 353</a:t>
            </a:r>
            <a:br>
              <a:rPr lang="en-GB" sz="10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GB" sz="10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Caicó</a:t>
            </a:r>
            <a:r>
              <a:rPr lang="en-GB" sz="10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RN</a:t>
            </a:r>
          </a:p>
        </p:txBody>
      </p:sp>
      <p:pic>
        <p:nvPicPr>
          <p:cNvPr id="11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943" y="2125638"/>
            <a:ext cx="295159" cy="295159"/>
          </a:xfrm>
          <a:prstGeom prst="rect">
            <a:avLst/>
          </a:prstGeom>
        </p:spPr>
      </p:pic>
      <p:pic>
        <p:nvPicPr>
          <p:cNvPr id="12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396" y="2120440"/>
            <a:ext cx="279210" cy="279210"/>
          </a:xfrm>
          <a:prstGeom prst="rect">
            <a:avLst/>
          </a:prstGeom>
        </p:spPr>
      </p:pic>
      <p:pic>
        <p:nvPicPr>
          <p:cNvPr id="13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0" y="2183297"/>
            <a:ext cx="251245" cy="251245"/>
          </a:xfrm>
          <a:prstGeom prst="rect">
            <a:avLst/>
          </a:prstGeom>
        </p:spPr>
      </p:pic>
      <p:pic>
        <p:nvPicPr>
          <p:cNvPr id="14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40" y="2174944"/>
            <a:ext cx="302713" cy="302713"/>
          </a:xfrm>
          <a:prstGeom prst="rect">
            <a:avLst/>
          </a:prstGeom>
        </p:spPr>
      </p:pic>
      <p:sp>
        <p:nvSpPr>
          <p:cNvPr id="17" name="Rectangle 8"/>
          <p:cNvSpPr/>
          <p:nvPr/>
        </p:nvSpPr>
        <p:spPr>
          <a:xfrm>
            <a:off x="1651040" y="1038286"/>
            <a:ext cx="57502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723900" algn="l"/>
                <a:tab pos="1447800" algn="l"/>
                <a:tab pos="2171700" algn="l"/>
              </a:tabLst>
            </a:pPr>
            <a:r>
              <a:rPr lang="pt-BR" sz="1000" dirty="0"/>
              <a:t>Possui experiência nas áreas Administrativa, Financeira e  de Inovação. Trabalhou como Apoio Administrativo no SEBRAE (terceirizada) e SENAC, onde neste último desenvolveu atividades de prospecção e vendas. Tem experiência financeira nas instituições Bradesco e Correspondente Mais BB. Além disso, lecionou em cursos profissionalizantes na área de Administração nas instituições Microlins, SENAC (Programa PRONATEC) e Programa Mulheres Mil do Governo do estado do RN. Atua como Analista de Perfil Comportamental.</a:t>
            </a:r>
            <a:endParaRPr lang="fr-FR" sz="1000" dirty="0"/>
          </a:p>
        </p:txBody>
      </p:sp>
      <p:sp>
        <p:nvSpPr>
          <p:cNvPr id="18" name="Text Placeholder 9"/>
          <p:cNvSpPr txBox="1">
            <a:spLocks/>
          </p:cNvSpPr>
          <p:nvPr/>
        </p:nvSpPr>
        <p:spPr>
          <a:xfrm>
            <a:off x="4485366" y="2738984"/>
            <a:ext cx="1893096" cy="275920"/>
          </a:xfrm>
          <a:prstGeom prst="rect">
            <a:avLst/>
          </a:prstGeom>
        </p:spPr>
        <p:txBody>
          <a:bodyPr lIns="0" tIns="0" rIns="0" bIns="0"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>
                <a:latin typeface="Agency FB" panose="020B0503020202020204" pitchFamily="34" charset="0"/>
                <a:ea typeface="Antonio" charset="0"/>
                <a:cs typeface="Antonio" charset="0"/>
              </a:rPr>
              <a:t>QUALIFICAÇÕES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gency FB" panose="020B0503020202020204" pitchFamily="34" charset="0"/>
              <a:ea typeface="Antonio" charset="0"/>
              <a:cs typeface="Antonio" charset="0"/>
            </a:endParaRPr>
          </a:p>
        </p:txBody>
      </p:sp>
      <p:sp>
        <p:nvSpPr>
          <p:cNvPr id="19" name="Text Placeholder 40"/>
          <p:cNvSpPr txBox="1">
            <a:spLocks/>
          </p:cNvSpPr>
          <p:nvPr/>
        </p:nvSpPr>
        <p:spPr>
          <a:xfrm>
            <a:off x="4100593" y="3059820"/>
            <a:ext cx="3185423" cy="2072583"/>
          </a:xfrm>
          <a:prstGeom prst="rect">
            <a:avLst/>
          </a:prstGeom>
        </p:spPr>
        <p:txBody>
          <a:bodyPr lIns="0" tIns="0" rIns="0" bIns="0"/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pt-BR" sz="900" dirty="0">
                <a:latin typeface="Calibri" pitchFamily="34" charset="0"/>
                <a:cs typeface="Calibri" pitchFamily="34" charset="0"/>
              </a:rPr>
              <a:t>Docência e Mediação Pedagógica – SENAC - SP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900" dirty="0">
                <a:latin typeface="Calibri" pitchFamily="34" charset="0"/>
                <a:cs typeface="Calibri" pitchFamily="34" charset="0"/>
              </a:rPr>
              <a:t>AlI – Agente Local de Inovação - SEBRAE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900" dirty="0">
                <a:latin typeface="Calibri" pitchFamily="34" charset="0"/>
                <a:cs typeface="Calibri" pitchFamily="34" charset="0"/>
              </a:rPr>
              <a:t>Capacitação em Consultoria – FIA e CRA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Analista de Perfil Comportamental – FEBRACIS</a:t>
            </a:r>
            <a:endParaRPr kumimoji="0" lang="sv-SE" sz="9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900" dirty="0">
                <a:latin typeface="Calibri" pitchFamily="34" charset="0"/>
                <a:cs typeface="Calibri" pitchFamily="34" charset="0"/>
              </a:rPr>
              <a:t>Gestão de Projetos </a:t>
            </a:r>
            <a:r>
              <a:rPr lang="sv-SE" sz="900" baseline="0" dirty="0">
                <a:latin typeface="Calibri" pitchFamily="34" charset="0"/>
                <a:cs typeface="Calibri" pitchFamily="34" charset="0"/>
              </a:rPr>
              <a:t>– SEBRAE IEL SP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900" dirty="0">
                <a:latin typeface="Calibri" pitchFamily="34" charset="0"/>
                <a:cs typeface="Calibri" pitchFamily="34" charset="0"/>
              </a:rPr>
              <a:t>Excel Intermediário – SENAC RN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900" dirty="0">
                <a:latin typeface="Calibri" pitchFamily="34" charset="0"/>
                <a:cs typeface="Calibri" pitchFamily="34" charset="0"/>
              </a:rPr>
              <a:t>EMPRETEC – SEBRAE RN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900" dirty="0">
                <a:latin typeface="Calibri" pitchFamily="34" charset="0"/>
                <a:cs typeface="Calibri" pitchFamily="34" charset="0"/>
              </a:rPr>
              <a:t>Inteligência Emocional – CONQUER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Text Placeholder 9"/>
          <p:cNvSpPr txBox="1">
            <a:spLocks/>
          </p:cNvSpPr>
          <p:nvPr/>
        </p:nvSpPr>
        <p:spPr>
          <a:xfrm>
            <a:off x="370663" y="2753375"/>
            <a:ext cx="1893096" cy="275920"/>
          </a:xfrm>
          <a:prstGeom prst="rect">
            <a:avLst/>
          </a:prstGeom>
        </p:spPr>
        <p:txBody>
          <a:bodyPr lIns="0" tIns="0" rIns="0" bIns="0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latin typeface="Agency FB" panose="020B0503020202020204" pitchFamily="34" charset="0"/>
                <a:ea typeface="Antonio" charset="0"/>
                <a:cs typeface="Antonio" charset="0"/>
              </a:rPr>
              <a:t>OBJETIVO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gency FB" panose="020B0503020202020204" pitchFamily="34" charset="0"/>
              <a:ea typeface="Antonio" charset="0"/>
              <a:cs typeface="Antonio" charset="0"/>
            </a:endParaRPr>
          </a:p>
        </p:txBody>
      </p:sp>
      <p:sp>
        <p:nvSpPr>
          <p:cNvPr id="55" name="Rectangle 8"/>
          <p:cNvSpPr/>
          <p:nvPr/>
        </p:nvSpPr>
        <p:spPr>
          <a:xfrm>
            <a:off x="219771" y="3375014"/>
            <a:ext cx="37245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723900" algn="l"/>
                <a:tab pos="1447800" algn="l"/>
                <a:tab pos="2171700" algn="l"/>
              </a:tabLst>
            </a:pPr>
            <a:r>
              <a:rPr lang="pt-BR" sz="1000" dirty="0"/>
              <a:t>Colaborar em um ambiente de trabalho onde possa colocar em pratica meus conhecimentos em favor da instituição, focando sempre o beneficio, os resultados da organização e o crescimento profissional.</a:t>
            </a:r>
            <a:endParaRPr lang="fr-FR" sz="1000" dirty="0"/>
          </a:p>
        </p:txBody>
      </p:sp>
      <p:cxnSp>
        <p:nvCxnSpPr>
          <p:cNvPr id="57" name="Connecteur droit 56"/>
          <p:cNvCxnSpPr/>
          <p:nvPr/>
        </p:nvCxnSpPr>
        <p:spPr>
          <a:xfrm>
            <a:off x="3973163" y="3009877"/>
            <a:ext cx="0" cy="175224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9"/>
          <p:cNvSpPr txBox="1">
            <a:spLocks/>
          </p:cNvSpPr>
          <p:nvPr/>
        </p:nvSpPr>
        <p:spPr>
          <a:xfrm>
            <a:off x="219771" y="4996588"/>
            <a:ext cx="2621637" cy="295248"/>
          </a:xfrm>
          <a:prstGeom prst="rect">
            <a:avLst/>
          </a:prstGeom>
        </p:spPr>
        <p:txBody>
          <a:bodyPr lIns="0" tIns="0" rIns="0" bIns="0"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>
                <a:latin typeface="Agency FB" panose="020B0503020202020204" pitchFamily="34" charset="0"/>
                <a:ea typeface="Antonio" charset="0"/>
                <a:cs typeface="Antonio" charset="0"/>
              </a:rPr>
              <a:t>EXPERIÊNCIA PROFISSIONAL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gency FB" panose="020B0503020202020204" pitchFamily="34" charset="0"/>
              <a:ea typeface="Antonio" charset="0"/>
              <a:cs typeface="Antonio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964507" y="5937254"/>
            <a:ext cx="504171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defRPr/>
            </a:pPr>
            <a:r>
              <a:rPr lang="fr-FR" sz="1000" b="1" dirty="0">
                <a:solidFill>
                  <a:srgbClr val="2DA2BF"/>
                </a:solidFill>
              </a:rPr>
              <a:t>AGENTE LOCAL DE INOVAÇÃO EM EDUCAÇÃO EMPREENDEDORA| SEBRAE RN</a:t>
            </a:r>
          </a:p>
          <a:p>
            <a:pPr lvl="0" defTabSz="685800">
              <a:defRPr/>
            </a:pPr>
            <a:r>
              <a:rPr lang="pt-BR" sz="1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Facilitador de educação empreendedora e  inovação em escolas públicas, identificando necessidades e buscando soluções de acordo com as demandas de cada ambiente escolar.</a:t>
            </a:r>
          </a:p>
          <a:p>
            <a:pPr defTabSz="685800">
              <a:defRPr/>
            </a:pPr>
            <a:endParaRPr lang="fr-FR" sz="1000" b="1" dirty="0">
              <a:solidFill>
                <a:srgbClr val="2DA2BF"/>
              </a:solidFill>
            </a:endParaRPr>
          </a:p>
          <a:p>
            <a:pPr defTabSz="685800">
              <a:defRPr/>
            </a:pPr>
            <a:r>
              <a:rPr lang="fr-FR" sz="1000" b="1" dirty="0">
                <a:solidFill>
                  <a:srgbClr val="2DA2BF"/>
                </a:solidFill>
              </a:rPr>
              <a:t>AGENTE LOCAL DE INOVAÇÃO| CNPQ - SEBRAE</a:t>
            </a:r>
          </a:p>
          <a:p>
            <a:pPr defTabSz="685800">
              <a:defRPr/>
            </a:pPr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Facilitador da gestão de inovação nos pequenos negócios, identificando necessidades e buscando soluções de acordo com as demandas de cada empresa.</a:t>
            </a:r>
          </a:p>
          <a:p>
            <a:pPr defTabSz="685800">
              <a:defRPr/>
            </a:pP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r>
              <a:rPr lang="fr-FR" sz="1000" b="1" dirty="0">
                <a:solidFill>
                  <a:srgbClr val="2DA2BF"/>
                </a:solidFill>
              </a:rPr>
              <a:t>ASSISTENTE ADMINISTRATIVO| SENAC RN</a:t>
            </a:r>
          </a:p>
          <a:p>
            <a:pPr algn="just" defTabSz="685800">
              <a:defRPr/>
            </a:pPr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Captação de novos negócios, visitas a potenciais clientes, substituir a coordenação de núcleo em ausências, supervisão de fechamento do caixa,  controle de custos e maximização de resultados administrativos e financeiros, realizar atendimento pessoal a alunos e clientes, controle de arquivo e documento do setor e controle de ponto do pessoal. </a:t>
            </a:r>
          </a:p>
          <a:p>
            <a:pPr algn="just" defTabSz="685800">
              <a:defRPr/>
            </a:pPr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1000" b="1" dirty="0">
                <a:solidFill>
                  <a:srgbClr val="2DA2BF"/>
                </a:solidFill>
              </a:rPr>
              <a:t>APOIO ADMINISTRATIVO NÍVEL SUPERIOR| SEBRAE RN ( Terceirizado)</a:t>
            </a:r>
          </a:p>
          <a:p>
            <a:pPr algn="just" defTabSz="685800">
              <a:defRPr/>
            </a:pPr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Contas a pagar e a receber, controle financeiro de caixa e bancário, registro e arquivamento de documentos, malote, contratação de fornecedores, controle de estoque, compras, gerenciamento de planilhas, alimentar sistema totvs e apoio ao RH.</a:t>
            </a:r>
          </a:p>
          <a:p>
            <a:pPr algn="just" defTabSz="685800">
              <a:defRPr/>
            </a:pPr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just" defTabSz="685800">
              <a:defRPr/>
            </a:pPr>
            <a:r>
              <a:rPr lang="fr-FR" sz="1000" b="1" dirty="0">
                <a:solidFill>
                  <a:srgbClr val="2DA2BF"/>
                </a:solidFill>
              </a:rPr>
              <a:t>PROFESSORA EVENTUAL| SENAC ( Pronatec)</a:t>
            </a:r>
          </a:p>
          <a:p>
            <a:pPr algn="just" defTabSz="685800">
              <a:defRPr/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Curso Aux. Administrativo ( Disciplinas : Economia e Mercado, Gestão de Pessoas, Rotinas Administrativas, Qualidade e Empreendedorismo).</a:t>
            </a:r>
          </a:p>
          <a:p>
            <a:pPr algn="just" defTabSz="685800">
              <a:defRPr/>
            </a:pPr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lvl="0" algn="just" defTabSz="685800">
              <a:defRPr/>
            </a:pPr>
            <a:r>
              <a:rPr lang="fr-FR" sz="1000" b="1" dirty="0">
                <a:solidFill>
                  <a:srgbClr val="2DA2BF"/>
                </a:solidFill>
              </a:rPr>
              <a:t>PROFESSORA | MICROLINS </a:t>
            </a:r>
          </a:p>
          <a:p>
            <a:pPr lvl="0" algn="just" defTabSz="685800">
              <a:defRPr/>
            </a:pPr>
            <a:r>
              <a:rPr lang="fr-FR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Curso Aux. Administrativo ( Disciplinas : Empreendedorismo, Trabalho em Equipe, Rotinas Administrativas, Qualidade,  Atendimento,  Departamento Pessoal e Vendas).</a:t>
            </a:r>
          </a:p>
          <a:p>
            <a:pPr lvl="0" algn="just" defTabSz="685800">
              <a:defRPr/>
            </a:pPr>
            <a:endParaRPr lang="fr-FR" sz="10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/>
            </a:endParaRPr>
          </a:p>
          <a:p>
            <a:pPr lvl="0" defTabSz="685800">
              <a:defRPr/>
            </a:pPr>
            <a:endParaRPr lang="pt-BR" sz="10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/>
            </a:endParaRPr>
          </a:p>
          <a:p>
            <a:pPr lvl="0" defTabSz="685800">
              <a:defRPr/>
            </a:pPr>
            <a:endParaRPr lang="fr-FR" sz="1000" b="1" dirty="0">
              <a:solidFill>
                <a:srgbClr val="2DA2BF"/>
              </a:solidFill>
            </a:endParaRPr>
          </a:p>
          <a:p>
            <a:pPr lvl="0" defTabSz="685800">
              <a:defRPr/>
            </a:pPr>
            <a:endParaRPr lang="fr-FR" sz="1000" b="1" dirty="0">
              <a:solidFill>
                <a:srgbClr val="2DA2BF"/>
              </a:solidFill>
            </a:endParaRPr>
          </a:p>
          <a:p>
            <a:pPr lvl="0" defTabSz="685800">
              <a:defRPr/>
            </a:pPr>
            <a:endParaRPr lang="fr-FR" sz="1000" b="1" dirty="0">
              <a:solidFill>
                <a:srgbClr val="2DA2BF"/>
              </a:solidFill>
            </a:endParaRPr>
          </a:p>
          <a:p>
            <a:pPr lvl="0" defTabSz="685800">
              <a:defRPr/>
            </a:pPr>
            <a:endParaRPr lang="fr-FR" sz="1000" b="1" dirty="0">
              <a:solidFill>
                <a:srgbClr val="2DA2BF"/>
              </a:solidFill>
            </a:endParaRPr>
          </a:p>
          <a:p>
            <a:pPr defTabSz="685800">
              <a:defRPr/>
            </a:pP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99646" y="5399977"/>
            <a:ext cx="1861549" cy="5182720"/>
          </a:xfrm>
          <a:prstGeom prst="rect">
            <a:avLst/>
          </a:prstGeom>
          <a:pattFill prst="wd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34172" y="8101512"/>
            <a:ext cx="1255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2DA2BF"/>
                </a:solidFill>
              </a:rPr>
              <a:t>2014 -  2016</a:t>
            </a:r>
          </a:p>
          <a:p>
            <a:endParaRPr lang="fr-FR" sz="1400" dirty="0"/>
          </a:p>
        </p:txBody>
      </p:sp>
      <p:cxnSp>
        <p:nvCxnSpPr>
          <p:cNvPr id="66" name="Connecteur droit 65"/>
          <p:cNvCxnSpPr/>
          <p:nvPr/>
        </p:nvCxnSpPr>
        <p:spPr>
          <a:xfrm>
            <a:off x="2337531" y="4946914"/>
            <a:ext cx="321352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Imagem 57">
            <a:extLst>
              <a:ext uri="{FF2B5EF4-FFF2-40B4-BE49-F238E27FC236}">
                <a16:creationId xmlns:a16="http://schemas.microsoft.com/office/drawing/2014/main" id="{CDB57368-2715-41EB-A1B9-DE74442429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401" y="308727"/>
            <a:ext cx="996395" cy="13686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595870" y="7156519"/>
            <a:ext cx="1132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2DA2BF"/>
                </a:solidFill>
              </a:rPr>
              <a:t>2017 - 2020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21611" y="6574961"/>
            <a:ext cx="1144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2DA2BF"/>
                </a:solidFill>
              </a:rPr>
              <a:t>2021 - 2022</a:t>
            </a:r>
          </a:p>
        </p:txBody>
      </p:sp>
      <p:sp>
        <p:nvSpPr>
          <p:cNvPr id="42" name="Rectangle 62"/>
          <p:cNvSpPr/>
          <p:nvPr/>
        </p:nvSpPr>
        <p:spPr>
          <a:xfrm>
            <a:off x="510420" y="9419096"/>
            <a:ext cx="1255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2DA2BF"/>
                </a:solidFill>
              </a:rPr>
              <a:t>2012 -  2013</a:t>
            </a:r>
          </a:p>
          <a:p>
            <a:endParaRPr lang="fr-FR" sz="1400" dirty="0"/>
          </a:p>
        </p:txBody>
      </p:sp>
      <p:sp>
        <p:nvSpPr>
          <p:cNvPr id="43" name="Rectangle 62"/>
          <p:cNvSpPr/>
          <p:nvPr/>
        </p:nvSpPr>
        <p:spPr>
          <a:xfrm>
            <a:off x="510420" y="8840703"/>
            <a:ext cx="1255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2DA2BF"/>
                </a:solidFill>
              </a:rPr>
              <a:t>2014 -  2015</a:t>
            </a:r>
          </a:p>
          <a:p>
            <a:endParaRPr lang="fr-FR" sz="1400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640243" y="5948576"/>
            <a:ext cx="1144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2DA2BF"/>
                </a:solidFill>
              </a:rPr>
              <a:t>2022  - 2024</a:t>
            </a:r>
          </a:p>
        </p:txBody>
      </p:sp>
      <p:sp>
        <p:nvSpPr>
          <p:cNvPr id="2" name="Retângulo 1"/>
          <p:cNvSpPr/>
          <p:nvPr/>
        </p:nvSpPr>
        <p:spPr>
          <a:xfrm>
            <a:off x="1996375" y="5349138"/>
            <a:ext cx="49423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defRPr/>
            </a:pPr>
            <a:r>
              <a:rPr lang="fr-FR" sz="1000" b="1" dirty="0">
                <a:solidFill>
                  <a:srgbClr val="2DA2BF"/>
                </a:solidFill>
              </a:rPr>
              <a:t>ASSISTENTE COMERCIAL| SENAC RN</a:t>
            </a:r>
          </a:p>
          <a:p>
            <a:pPr lvl="0" defTabSz="685800">
              <a:defRPr/>
            </a:pPr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Captação de novos negócios, visitas a potenciais clientes, gerenciamento de Leads por meio de LP para o sistema RD.</a:t>
            </a:r>
            <a:endParaRPr lang="pt-BR" sz="1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F093B27-CDF6-348F-C0BF-52B0E909ED6A}"/>
              </a:ext>
            </a:extLst>
          </p:cNvPr>
          <p:cNvSpPr txBox="1"/>
          <p:nvPr/>
        </p:nvSpPr>
        <p:spPr>
          <a:xfrm>
            <a:off x="665361" y="5395428"/>
            <a:ext cx="1144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2DA2BF"/>
                </a:solidFill>
              </a:rPr>
              <a:t>2024  - 2025</a:t>
            </a:r>
          </a:p>
        </p:txBody>
      </p:sp>
    </p:spTree>
    <p:extLst>
      <p:ext uri="{BB962C8B-B14F-4D97-AF65-F5344CB8AC3E}">
        <p14:creationId xmlns:p14="http://schemas.microsoft.com/office/powerpoint/2010/main" val="742075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03"/>
          <p:cNvSpPr txBox="1"/>
          <p:nvPr/>
        </p:nvSpPr>
        <p:spPr>
          <a:xfrm>
            <a:off x="3716606" y="2126591"/>
            <a:ext cx="1918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margotaquino514@gmail.com</a:t>
            </a:r>
          </a:p>
        </p:txBody>
      </p:sp>
      <p:sp>
        <p:nvSpPr>
          <p:cNvPr id="8" name="TextBox 204"/>
          <p:cNvSpPr txBox="1"/>
          <p:nvPr/>
        </p:nvSpPr>
        <p:spPr>
          <a:xfrm>
            <a:off x="665361" y="2194595"/>
            <a:ext cx="10944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84 996068684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-2" y="10186365"/>
            <a:ext cx="7559675" cy="494718"/>
          </a:xfrm>
          <a:prstGeom prst="rect">
            <a:avLst/>
          </a:prstGeom>
          <a:solidFill>
            <a:srgbClr val="2DA2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38" y="1703911"/>
            <a:ext cx="1219306" cy="536494"/>
          </a:xfrm>
          <a:prstGeom prst="rect">
            <a:avLst/>
          </a:prstGeom>
        </p:spPr>
      </p:pic>
      <p:sp>
        <p:nvSpPr>
          <p:cNvPr id="42" name="Text Placeholder 9"/>
          <p:cNvSpPr txBox="1">
            <a:spLocks/>
          </p:cNvSpPr>
          <p:nvPr/>
        </p:nvSpPr>
        <p:spPr>
          <a:xfrm>
            <a:off x="4875868" y="1642035"/>
            <a:ext cx="1893096" cy="275920"/>
          </a:xfrm>
          <a:prstGeom prst="rect">
            <a:avLst/>
          </a:prstGeom>
        </p:spPr>
        <p:txBody>
          <a:bodyPr lIns="0" tIns="0" rIns="0" bIns="0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gency FB" panose="020B0503020202020204" pitchFamily="34" charset="0"/>
                <a:ea typeface="Antonio" charset="0"/>
                <a:cs typeface="Antonio" charset="0"/>
              </a:rPr>
              <a:t>COMPETÊNCIAS</a:t>
            </a:r>
          </a:p>
        </p:txBody>
      </p:sp>
      <p:cxnSp>
        <p:nvCxnSpPr>
          <p:cNvPr id="43" name="Connecteur droit 72"/>
          <p:cNvCxnSpPr/>
          <p:nvPr/>
        </p:nvCxnSpPr>
        <p:spPr>
          <a:xfrm flipH="1">
            <a:off x="3706756" y="2702471"/>
            <a:ext cx="11706" cy="147385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67"/>
          <p:cNvSpPr/>
          <p:nvPr/>
        </p:nvSpPr>
        <p:spPr>
          <a:xfrm>
            <a:off x="87538" y="2272726"/>
            <a:ext cx="3345817" cy="2094796"/>
          </a:xfrm>
          <a:prstGeom prst="rect">
            <a:avLst/>
          </a:prstGeom>
          <a:pattFill prst="wd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45" name="object 108"/>
          <p:cNvSpPr txBox="1"/>
          <p:nvPr/>
        </p:nvSpPr>
        <p:spPr>
          <a:xfrm>
            <a:off x="985120" y="2514330"/>
            <a:ext cx="2840364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85800">
              <a:defRPr/>
            </a:pPr>
            <a:r>
              <a:rPr lang="fr-FR" sz="1100" b="1" dirty="0">
                <a:solidFill>
                  <a:srgbClr val="2DA2BF"/>
                </a:solidFill>
              </a:rPr>
              <a:t>Especializando em Psicologia Organizaional– Decomplica Faculdade Digital</a:t>
            </a:r>
          </a:p>
          <a:p>
            <a:pPr defTabSz="685800">
              <a:defRPr/>
            </a:pPr>
            <a:endParaRPr lang="fr-FR" sz="1100" b="1" dirty="0">
              <a:solidFill>
                <a:srgbClr val="2DA2BF"/>
              </a:solidFill>
            </a:endParaRPr>
          </a:p>
          <a:p>
            <a:pPr defTabSz="685800">
              <a:defRPr/>
            </a:pPr>
            <a:r>
              <a:rPr lang="fr-FR" sz="1100" b="1" dirty="0">
                <a:solidFill>
                  <a:srgbClr val="2DA2BF"/>
                </a:solidFill>
              </a:rPr>
              <a:t>Especialista em Docência para Educação Profissional e Tecnologica - IFES</a:t>
            </a:r>
          </a:p>
          <a:p>
            <a:pPr defTabSz="685800">
              <a:defRPr/>
            </a:pPr>
            <a:endParaRPr lang="fr-FR" sz="1100" b="1" dirty="0">
              <a:solidFill>
                <a:srgbClr val="2DA2BF"/>
              </a:solidFill>
            </a:endParaRPr>
          </a:p>
          <a:p>
            <a:pPr defTabSz="685800">
              <a:defRPr/>
            </a:pPr>
            <a:r>
              <a:rPr lang="fr-FR" sz="1100" b="1" dirty="0">
                <a:solidFill>
                  <a:srgbClr val="2DA2BF"/>
                </a:solidFill>
              </a:rPr>
              <a:t>Especialista em Gestão de Pessoas – FCST</a:t>
            </a:r>
          </a:p>
          <a:p>
            <a:pPr defTabSz="685800">
              <a:defRPr/>
            </a:pP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b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fr-FR" sz="1100" b="1" dirty="0">
                <a:solidFill>
                  <a:srgbClr val="2DA2BF"/>
                </a:solidFill>
              </a:rPr>
              <a:t>Bacharel em Administração – FCST</a:t>
            </a:r>
          </a:p>
        </p:txBody>
      </p:sp>
      <p:sp>
        <p:nvSpPr>
          <p:cNvPr id="46" name="Text Placeholder 40"/>
          <p:cNvSpPr txBox="1">
            <a:spLocks/>
          </p:cNvSpPr>
          <p:nvPr/>
        </p:nvSpPr>
        <p:spPr>
          <a:xfrm>
            <a:off x="4035473" y="2249701"/>
            <a:ext cx="1160776" cy="1215187"/>
          </a:xfrm>
          <a:prstGeom prst="rect">
            <a:avLst/>
          </a:prstGeom>
        </p:spPr>
        <p:txBody>
          <a:bodyPr lIns="0" tIns="0" rIns="0" bIns="0"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1200" dirty="0">
                <a:latin typeface="Calibri" pitchFamily="34" charset="0"/>
                <a:cs typeface="Calibri" pitchFamily="34" charset="0"/>
              </a:rPr>
              <a:t>Organização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Autoconfiança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1200" dirty="0">
                <a:latin typeface="Calibri" pitchFamily="34" charset="0"/>
                <a:cs typeface="Calibri" pitchFamily="34" charset="0"/>
              </a:rPr>
              <a:t>Liderança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Flexilbilidade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A2F7BC93-0E93-472D-B224-E291E3FCD753}"/>
              </a:ext>
            </a:extLst>
          </p:cNvPr>
          <p:cNvSpPr txBox="1"/>
          <p:nvPr/>
        </p:nvSpPr>
        <p:spPr>
          <a:xfrm>
            <a:off x="5519408" y="2167130"/>
            <a:ext cx="1457005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sv-SE" sz="1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Visão Sistêmica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sv-SE" sz="1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Ética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sv-SE" sz="1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Criatividade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sv-SE" sz="1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Trabalho em Equipe</a:t>
            </a:r>
          </a:p>
        </p:txBody>
      </p:sp>
      <p:sp>
        <p:nvSpPr>
          <p:cNvPr id="48" name="Rectangle 70"/>
          <p:cNvSpPr/>
          <p:nvPr/>
        </p:nvSpPr>
        <p:spPr>
          <a:xfrm>
            <a:off x="262309" y="3009922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2DA2BF"/>
                </a:solidFill>
              </a:rPr>
              <a:t>2021</a:t>
            </a:r>
            <a:endParaRPr lang="fr-FR" sz="1400" dirty="0"/>
          </a:p>
        </p:txBody>
      </p:sp>
      <p:sp>
        <p:nvSpPr>
          <p:cNvPr id="50" name="Rectangle 70"/>
          <p:cNvSpPr/>
          <p:nvPr/>
        </p:nvSpPr>
        <p:spPr>
          <a:xfrm>
            <a:off x="262309" y="3448343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2DA2BF"/>
                </a:solidFill>
              </a:rPr>
              <a:t>2019</a:t>
            </a:r>
            <a:endParaRPr lang="fr-FR" sz="1400" dirty="0"/>
          </a:p>
        </p:txBody>
      </p:sp>
      <p:sp>
        <p:nvSpPr>
          <p:cNvPr id="51" name="Rectangle 70"/>
          <p:cNvSpPr/>
          <p:nvPr/>
        </p:nvSpPr>
        <p:spPr>
          <a:xfrm>
            <a:off x="261254" y="3947273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2DA2BF"/>
                </a:solidFill>
              </a:rPr>
              <a:t>2011</a:t>
            </a:r>
            <a:endParaRPr lang="fr-FR" sz="1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123807" y="8879162"/>
            <a:ext cx="216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Caicó RN 02/07/2024</a:t>
            </a:r>
          </a:p>
        </p:txBody>
      </p:sp>
      <p:sp>
        <p:nvSpPr>
          <p:cNvPr id="16" name="Rectangle 70"/>
          <p:cNvSpPr/>
          <p:nvPr/>
        </p:nvSpPr>
        <p:spPr>
          <a:xfrm>
            <a:off x="261253" y="2478080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2DA2BF"/>
                </a:solidFill>
              </a:rPr>
              <a:t>2023</a:t>
            </a:r>
            <a:endParaRPr lang="fr-FR" sz="14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8046803-8C20-E935-84C6-368D5CA28F8F}"/>
              </a:ext>
            </a:extLst>
          </p:cNvPr>
          <p:cNvSpPr txBox="1"/>
          <p:nvPr/>
        </p:nvSpPr>
        <p:spPr>
          <a:xfrm>
            <a:off x="2695575" y="288216"/>
            <a:ext cx="434751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srgbClr val="2DA2B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MEDEIROS E DANTAS LTDA,  CORRESPONDENTE BB MAIS Caicó RN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Principais atividades: Atendimento ao público, Venda de Crédito Consignado e Pessoal, Projeto Mais BB  do  Banco do Brasil.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srgbClr val="2DA2B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BRADESCO S/A, Assu/Caicó RN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Principais atividades: Operações de Caixa, Atendimento ao público, Operações de Crédito e Apoio Administrativo. 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" name="Rectangle 67">
            <a:extLst>
              <a:ext uri="{FF2B5EF4-FFF2-40B4-BE49-F238E27FC236}">
                <a16:creationId xmlns:a16="http://schemas.microsoft.com/office/drawing/2014/main" id="{8F7434FB-C0AD-CDF6-BC7C-60D0BCBBC0D1}"/>
              </a:ext>
            </a:extLst>
          </p:cNvPr>
          <p:cNvSpPr/>
          <p:nvPr/>
        </p:nvSpPr>
        <p:spPr>
          <a:xfrm>
            <a:off x="420906" y="267889"/>
            <a:ext cx="2122269" cy="1244823"/>
          </a:xfrm>
          <a:prstGeom prst="rect">
            <a:avLst/>
          </a:prstGeom>
          <a:pattFill prst="wd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1E1C0BB5-1895-4A9B-6852-3A4975EFB225}"/>
              </a:ext>
            </a:extLst>
          </p:cNvPr>
          <p:cNvSpPr/>
          <p:nvPr/>
        </p:nvSpPr>
        <p:spPr>
          <a:xfrm>
            <a:off x="873655" y="270242"/>
            <a:ext cx="10502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2DA2BF"/>
                </a:solidFill>
              </a:rPr>
              <a:t>2011 - 2015</a:t>
            </a:r>
            <a:endParaRPr lang="fr-FR" sz="1400" dirty="0"/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0186A1C1-453E-5ACA-F8B4-47C7ACFEDDE5}"/>
              </a:ext>
            </a:extLst>
          </p:cNvPr>
          <p:cNvSpPr/>
          <p:nvPr/>
        </p:nvSpPr>
        <p:spPr>
          <a:xfrm>
            <a:off x="873655" y="867852"/>
            <a:ext cx="10502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2DA2BF"/>
                </a:solidFill>
              </a:rPr>
              <a:t>2007 - 2010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6051922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1114</TotalTime>
  <Words>607</Words>
  <Application>Microsoft Office PowerPoint</Application>
  <PresentationFormat>Personalizar</PresentationFormat>
  <Paragraphs>80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9" baseType="lpstr">
      <vt:lpstr>Agency FB</vt:lpstr>
      <vt:lpstr>-apple-system</vt:lpstr>
      <vt:lpstr>Arial</vt:lpstr>
      <vt:lpstr>Calibri</vt:lpstr>
      <vt:lpstr>Calibri Light</vt:lpstr>
      <vt:lpstr>Lato</vt:lpstr>
      <vt:lpstr>Thème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locacao34 plugtech</cp:lastModifiedBy>
  <cp:revision>104</cp:revision>
  <cp:lastPrinted>2019-11-27T21:29:10Z</cp:lastPrinted>
  <dcterms:created xsi:type="dcterms:W3CDTF">2017-12-01T13:45:18Z</dcterms:created>
  <dcterms:modified xsi:type="dcterms:W3CDTF">2025-04-16T18:52:36Z</dcterms:modified>
</cp:coreProperties>
</file>